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2" r:id="rId2"/>
    <p:sldMasterId id="2147483653" r:id="rId3"/>
    <p:sldMasterId id="2147483655" r:id="rId4"/>
    <p:sldMasterId id="2147483659" r:id="rId5"/>
    <p:sldMasterId id="2147483678" r:id="rId6"/>
  </p:sldMasterIdLst>
  <p:notesMasterIdLst>
    <p:notesMasterId r:id="rId21"/>
  </p:notesMasterIdLst>
  <p:sldIdLst>
    <p:sldId id="256" r:id="rId7"/>
    <p:sldId id="257" r:id="rId8"/>
    <p:sldId id="258" r:id="rId9"/>
    <p:sldId id="259" r:id="rId10"/>
    <p:sldId id="270" r:id="rId11"/>
    <p:sldId id="271" r:id="rId12"/>
    <p:sldId id="272" r:id="rId13"/>
    <p:sldId id="275" r:id="rId14"/>
    <p:sldId id="276" r:id="rId15"/>
    <p:sldId id="277" r:id="rId16"/>
    <p:sldId id="260" r:id="rId17"/>
    <p:sldId id="273" r:id="rId18"/>
    <p:sldId id="274" r:id="rId19"/>
    <p:sldId id="261" r:id="rId20"/>
  </p:sldIdLst>
  <p:sldSz cx="9144000" cy="6858000" type="screen4x3"/>
  <p:notesSz cx="7045325" cy="9345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9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51" autoAdjust="0"/>
  </p:normalViewPr>
  <p:slideViewPr>
    <p:cSldViewPr>
      <p:cViewPr>
        <p:scale>
          <a:sx n="70" d="100"/>
          <a:sy n="70" d="100"/>
        </p:scale>
        <p:origin x="-1164" y="-9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6"/>
        <p:guide pos="22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7045325" cy="9345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0" y="0"/>
            <a:ext cx="7045325" cy="9345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22532" name="AutoShape 3"/>
          <p:cNvSpPr>
            <a:spLocks noChangeArrowheads="1"/>
          </p:cNvSpPr>
          <p:nvPr/>
        </p:nvSpPr>
        <p:spPr bwMode="auto">
          <a:xfrm>
            <a:off x="0" y="0"/>
            <a:ext cx="7045325" cy="9345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989388" y="0"/>
            <a:ext cx="3049587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7450" y="701675"/>
            <a:ext cx="4667250" cy="35004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04850" y="4438650"/>
            <a:ext cx="5632450" cy="420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0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DA387716-70CD-4BD9-B56B-36FA1C21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91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986DD51F-08E4-4815-9A7D-94BCBEE78936}" type="slidenum">
              <a:rPr lang="ru-RU" altLang="ru-RU" sz="1200" smtClean="0">
                <a:solidFill>
                  <a:srgbClr val="000000"/>
                </a:solidFill>
                <a:latin typeface="Calibri" pitchFamily="34" charset="0"/>
                <a:cs typeface="Arial Unicode MS" pitchFamily="34" charset="-128"/>
              </a:rPr>
              <a:pPr eaLnBrk="1" hangingPunct="1"/>
              <a:t>1</a:t>
            </a:fld>
            <a:endParaRPr lang="ru-RU" altLang="ru-RU" sz="1200" smtClean="0">
              <a:solidFill>
                <a:srgbClr val="000000"/>
              </a:solidFill>
              <a:latin typeface="Calibri" pitchFamily="34" charset="0"/>
              <a:cs typeface="Arial Unicode MS" pitchFamily="34" charset="-128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2355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56D008F-2DE4-4988-A816-0DEB7F250B8C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5F9CFDB-CE0C-452C-B163-BF6309856AF7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3277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7F0D71F-1E1C-49BE-B0B2-4F3DE95806FC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B27B289-3CE6-4BA6-98B6-D18CE1B0DFF0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3379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E937C7D-9194-48C2-B5A4-90908FC6E95F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C54A729-F76A-4B31-B84A-8244EA63E4F0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12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348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2C782A1-68E7-442A-AA0C-66308140C580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36ECFB6-F075-4292-BCA0-D3782798156A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13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6AA223D-0EB4-434B-A1B3-3FC1F274CAB0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C438C5E-93B9-41DC-B354-6E44973C1E46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3686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705191F-AEB4-4314-B4F8-ED195F54DDEA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A845565-B423-4BAE-A074-3F3CF9F389BB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2458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67ADE63-0B27-48B5-94C0-7C6289B9CC1C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6E0DE99-3F0F-4FFA-8625-4B679027F9A5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2560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17EF798-7C0E-43CA-B20B-48642240B1B2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916EFE3-A7E0-49F5-A77D-5D5CA8203DFB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2662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A088DF5-FC82-4CF6-9557-CF9C7BF8E376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FD4A221-6EDB-43EE-BE1D-6A57BB2020E2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276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528C13A-9E95-474B-A5EF-09B0C742C8C2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0C0475B-C23C-44A5-BD78-520E33AF87EE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2867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9CAD90-B9D1-4DC5-8042-E514BFEAC195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3977622-032F-4186-8867-6754D62C0278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2970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7E6FBF5-A908-465C-94AA-AF130D27A3F0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7FE4658-CABC-48D8-A614-6F9AAFDAB6F0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8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3072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7567A6B-C72C-4134-90D8-CA3D602B9816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 txBox="1">
            <a:spLocks noGrp="1" noChangeArrowheads="1"/>
          </p:cNvSpPr>
          <p:nvPr/>
        </p:nvSpPr>
        <p:spPr bwMode="auto">
          <a:xfrm>
            <a:off x="3989388" y="8877300"/>
            <a:ext cx="304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844599B-2302-4A27-8980-198D8ADFFFD7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70425" cy="3503613"/>
          </a:xfrm>
          <a:solidFill>
            <a:srgbClr val="FFFFFF"/>
          </a:solidFill>
          <a:ln/>
        </p:spPr>
      </p:sp>
      <p:sp>
        <p:nvSpPr>
          <p:cNvPr id="3174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04850" y="4438650"/>
            <a:ext cx="5637213" cy="4206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mtClean="0">
                <a:latin typeface="Calibri" pitchFamily="34" charset="0"/>
              </a:rPr>
              <a:t>Титульный слайд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989388" y="8877300"/>
            <a:ext cx="30543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800" tIns="46800" rIns="918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ED5D827-4940-4DEE-92D3-6C950D5F60A3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A1E6-E7E8-41A8-A995-528A6BC1B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64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630BA-4530-4A87-B2FC-7B8BE5249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70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6725" y="457200"/>
            <a:ext cx="2170113" cy="5618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59525" cy="5618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E9C84-E306-44F4-80F3-3B3C3866B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464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A74DF-80A4-4F98-B45D-4A83BE6E4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471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28326-3E5C-4950-9B59-FCD4F9302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5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BB50-10B3-40ED-852E-FEC577B28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45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40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1225" y="1554163"/>
            <a:ext cx="42656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8656A-51EE-4879-8533-01074037C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42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F953-048A-4B76-9684-13246E8AF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53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3C65-2336-4727-8404-126E1F462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63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29806-BBD6-41D4-9590-13C8DE05C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952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165CB-F3FE-4FD0-8725-C5EAF11F2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3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89DD-395D-4181-B0C9-1D2633F63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85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57A15-8AB0-42E6-A401-0A8BFD4EA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327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F1028-5A09-47FA-8F0A-C5866AF6A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34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6725" y="457200"/>
            <a:ext cx="2170113" cy="5618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59525" cy="5618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ED1C-4F01-4328-8137-0D2E184A7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8012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E9F5E-B6B1-4F21-B6D8-46DB0D3C2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71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40485-5165-47D4-B8AC-07C0C85D6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942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7ADE0-9630-494A-A4D4-4410D3D51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1776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40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1225" y="1554163"/>
            <a:ext cx="42656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F12BA-43CA-4602-89F2-56776CDD0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4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9CD63-23E9-4A49-938F-54D49E140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6372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6744D-FA4E-465A-89F1-98236E6DBC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366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00C8-1C1E-4846-82E6-EB651A17B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8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1704-CB81-47EF-AE86-BAFCA1AD6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9718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205F-46C2-46DE-BE71-774EEE38B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196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4113F-F4E3-4ED2-AD52-8BD1DABDE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296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71D85-2D7C-464E-99D9-296770198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76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6725" y="457200"/>
            <a:ext cx="2170113" cy="5618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59525" cy="5618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F4F60-80AB-4FEC-A177-32336AAE1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2974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36862-9705-48AF-A722-0A75857EB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8238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7D0C3-3580-4302-B135-21202F255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8866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556C4-6634-40AA-BB55-40713F303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2840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40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1225" y="1554163"/>
            <a:ext cx="42656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6C2BA-2F25-4541-BE76-5A94A368D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848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C142-2ACB-4CA3-BFE5-7FF0EEFB2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5879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9526-A375-4CDE-B9B9-26DC44AF5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49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40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1225" y="1554163"/>
            <a:ext cx="42656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7D9EF-2C52-410F-91DD-2BCD6FE93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282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FFDF-7FE2-44C6-A7A0-0C894A85F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748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F56DC-7FB2-42A1-9DF2-1D00E623E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218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00B61-6650-40F5-8E63-31E6E349B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3558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56ADA-8B24-41CC-B442-2961F7E46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974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6725" y="457200"/>
            <a:ext cx="2170113" cy="5618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59525" cy="5618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8C4E6-0EA9-4BDB-95F2-1833DC042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618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B3620-7714-41C0-91F6-7C45CF788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1281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E5F49-6336-4334-ADAE-2367A6F40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344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A5115-5536-4B5C-872F-32240579E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670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40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1225" y="1554163"/>
            <a:ext cx="42656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57A1A-D540-4DBE-B5FB-0C9D29C26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106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466FD-00DB-4C14-B59B-1DD647701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6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6F0BD-3E3A-46B6-9DFD-7544383F1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161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6764-D257-433F-8648-78DE0F8D1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3572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DA962-6EFB-4FFE-91D8-93367351F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0289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5988A-D800-418F-B3D3-BD1D40A2B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8083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9A7B5-61C4-4304-884D-BB944BEE9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0761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2949C-E5B2-4B69-B5F4-0713D5400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299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6725" y="457200"/>
            <a:ext cx="2170113" cy="5618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59525" cy="5618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AECA-FCF1-41D8-B876-E9E483AD8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3921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-1067 h 64000"/>
                <a:gd name="T2" fmla="*/ 2304 w 64000"/>
                <a:gd name="T3" fmla="*/ 0 h 64000"/>
                <a:gd name="T4" fmla="*/ 1587 w 64000"/>
                <a:gd name="T5" fmla="*/ 1067 h 64000"/>
                <a:gd name="T6" fmla="*/ 1587 w 64000"/>
                <a:gd name="T7" fmla="*/ 1067 h 64000"/>
                <a:gd name="T8" fmla="*/ 1587 w 64000"/>
                <a:gd name="T9" fmla="*/ 1067 h 64000"/>
                <a:gd name="T10" fmla="*/ 1587 w 64000"/>
                <a:gd name="T11" fmla="*/ 1067 h 64000"/>
                <a:gd name="T12" fmla="*/ 1587 w 64000"/>
                <a:gd name="T13" fmla="*/ -1067 h 64000"/>
                <a:gd name="T14" fmla="*/ 1587 w 64000"/>
                <a:gd name="T15" fmla="*/ -1067 h 64000"/>
                <a:gd name="T16" fmla="*/ 1587 w 64000"/>
                <a:gd name="T17" fmla="*/ -106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-1024 h 64000"/>
                <a:gd name="T2" fmla="*/ 2544 w 64000"/>
                <a:gd name="T3" fmla="*/ 0 h 64000"/>
                <a:gd name="T4" fmla="*/ 2027 w 64000"/>
                <a:gd name="T5" fmla="*/ 1024 h 64000"/>
                <a:gd name="T6" fmla="*/ 2027 w 64000"/>
                <a:gd name="T7" fmla="*/ 1024 h 64000"/>
                <a:gd name="T8" fmla="*/ 2027 w 64000"/>
                <a:gd name="T9" fmla="*/ 1024 h 64000"/>
                <a:gd name="T10" fmla="*/ 2027 w 64000"/>
                <a:gd name="T11" fmla="*/ 1024 h 64000"/>
                <a:gd name="T12" fmla="*/ 2027 w 64000"/>
                <a:gd name="T13" fmla="*/ -1024 h 64000"/>
                <a:gd name="T14" fmla="*/ 2027 w 64000"/>
                <a:gd name="T15" fmla="*/ -1024 h 64000"/>
                <a:gd name="T16" fmla="*/ 2027 w 64000"/>
                <a:gd name="T17" fmla="*/ -102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95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795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5E27A8-56D6-43FE-BA36-D22769D389A2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95673F-B5D0-4D3E-8788-2E5E20CB9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0569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405EF-CF33-47E8-8C74-879580B35558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0BE44-8EAE-48C5-8C4F-BC69679D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9122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50899-5AF5-4BED-A246-1CAC8D07C187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1C8F-4A8D-4710-9049-EE325C491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9142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CEE4C-4355-4482-939C-A1260AE4C0AB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A70EF-2834-4D68-B126-074249444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6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CE9C0-A756-4AF8-9EEB-DA79740DD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471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227D3-4993-4055-84FE-3FC65EE55BFE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6743A-1B43-4EB2-852A-624A12D88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288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FA0CC-8F16-47E6-B0C3-D54CD0499536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68FFF-F7C9-4484-9041-C72CA7E85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888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AE434-7BFC-42F3-A8FD-490402FF0803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59E4B-C97D-4112-9CED-E39F50A05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1283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71EA-732C-4313-B096-6E659C3D3C8E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AF873-B586-4420-99A8-FEE5FC7C3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9004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6BB5D-C32A-440D-9ECB-A3664FABA352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BBDE2-58C2-421A-80B9-298BDCFC1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695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8AE9-176B-491B-86BC-764CAAE914E1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69E0E-472F-4EA2-9DF6-E5D76BF9E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271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6F4AC-68AB-4692-987C-C12938007A59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F32C4-8F06-4C5D-B8EF-20B2250AE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3A36C-E55C-4996-B817-4C67CD3B3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65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0C830-BF74-4A85-BACA-A7B642D08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89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D89C9-1E74-4547-84C5-6D7A0D37B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04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512763" y="1042988"/>
            <a:ext cx="8626475" cy="12700"/>
            <a:chOff x="323" y="657"/>
            <a:chExt cx="5434" cy="8"/>
          </a:xfrm>
        </p:grpSpPr>
        <p:pic>
          <p:nvPicPr>
            <p:cNvPr id="1038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57"/>
              <a:ext cx="5434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9" name="Text Box 3"/>
            <p:cNvSpPr txBox="1">
              <a:spLocks noChangeArrowheads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 sz="1800">
                <a:latin typeface="Arial" charset="0"/>
              </a:endParaRPr>
            </a:p>
          </p:txBody>
        </p:sp>
      </p:grp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20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09838" cy="28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68313" y="6477000"/>
            <a:ext cx="8518525" cy="239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1A58C5B-851D-4933-A93D-765C6A076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grpSp>
        <p:nvGrpSpPr>
          <p:cNvPr id="1032" name="Group 9"/>
          <p:cNvGrpSpPr>
            <a:grpSpLocks/>
          </p:cNvGrpSpPr>
          <p:nvPr/>
        </p:nvGrpSpPr>
        <p:grpSpPr bwMode="auto">
          <a:xfrm>
            <a:off x="512763" y="1042988"/>
            <a:ext cx="8626475" cy="12700"/>
            <a:chOff x="323" y="657"/>
            <a:chExt cx="5434" cy="8"/>
          </a:xfrm>
        </p:grpSpPr>
        <p:pic>
          <p:nvPicPr>
            <p:cNvPr id="1036" name="Picture 1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57"/>
              <a:ext cx="5434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Text Box 11"/>
            <p:cNvSpPr txBox="1">
              <a:spLocks noChangeArrowheads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 sz="1800">
                <a:latin typeface="Arial" charset="0"/>
              </a:endParaRPr>
            </a:p>
          </p:txBody>
        </p:sp>
      </p:grpSp>
      <p:grpSp>
        <p:nvGrpSpPr>
          <p:cNvPr id="1033" name="Group 12"/>
          <p:cNvGrpSpPr>
            <a:grpSpLocks/>
          </p:cNvGrpSpPr>
          <p:nvPr/>
        </p:nvGrpSpPr>
        <p:grpSpPr bwMode="auto">
          <a:xfrm>
            <a:off x="512763" y="1054100"/>
            <a:ext cx="8626475" cy="7938"/>
            <a:chOff x="323" y="664"/>
            <a:chExt cx="5434" cy="5"/>
          </a:xfrm>
        </p:grpSpPr>
        <p:pic>
          <p:nvPicPr>
            <p:cNvPr id="1034" name="Picture 13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64"/>
              <a:ext cx="5434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5" name="Text Box 14"/>
            <p:cNvSpPr txBox="1">
              <a:spLocks noChangeArrowheads="1"/>
            </p:cNvSpPr>
            <p:nvPr/>
          </p:nvSpPr>
          <p:spPr bwMode="auto">
            <a:xfrm>
              <a:off x="324" y="666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 sz="180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46464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46464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512763" y="1042988"/>
            <a:ext cx="8626475" cy="12700"/>
            <a:chOff x="323" y="657"/>
            <a:chExt cx="5434" cy="8"/>
          </a:xfrm>
        </p:grpSpPr>
        <p:pic>
          <p:nvPicPr>
            <p:cNvPr id="2062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57"/>
              <a:ext cx="5434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63" name="Text Box 3"/>
            <p:cNvSpPr txBox="1">
              <a:spLocks noChangeArrowheads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 sz="1800">
                <a:latin typeface="Arial" charset="0"/>
              </a:endParaRPr>
            </a:p>
          </p:txBody>
        </p:sp>
      </p:grp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512763" y="1042988"/>
            <a:ext cx="8626475" cy="12700"/>
            <a:chOff x="323" y="657"/>
            <a:chExt cx="5434" cy="8"/>
          </a:xfrm>
        </p:grpSpPr>
        <p:pic>
          <p:nvPicPr>
            <p:cNvPr id="2060" name="Picture 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57"/>
              <a:ext cx="5434" cy="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61" name="Text Box 6"/>
            <p:cNvSpPr txBox="1">
              <a:spLocks noChangeArrowheads="1"/>
            </p:cNvSpPr>
            <p:nvPr/>
          </p:nvSpPr>
          <p:spPr bwMode="auto">
            <a:xfrm>
              <a:off x="324" y="662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 sz="1800">
                <a:latin typeface="Arial" charset="0"/>
              </a:endParaRPr>
            </a:p>
          </p:txBody>
        </p:sp>
      </p:grp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512763" y="1054100"/>
            <a:ext cx="8626475" cy="7938"/>
            <a:chOff x="323" y="664"/>
            <a:chExt cx="5434" cy="5"/>
          </a:xfrm>
        </p:grpSpPr>
        <p:pic>
          <p:nvPicPr>
            <p:cNvPr id="2058" name="Picture 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664"/>
              <a:ext cx="5434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59" name="Text Box 9"/>
            <p:cNvSpPr txBox="1">
              <a:spLocks noChangeArrowheads="1"/>
            </p:cNvSpPr>
            <p:nvPr/>
          </p:nvSpPr>
          <p:spPr bwMode="auto">
            <a:xfrm>
              <a:off x="324" y="666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 sz="1800">
                <a:latin typeface="Arial" charset="0"/>
              </a:endParaRPr>
            </a:p>
          </p:txBody>
        </p:sp>
      </p:grp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20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09838" cy="28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268EA8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68313" y="6477000"/>
            <a:ext cx="8518525" cy="239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268EA8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48365A41-B0F6-46B4-8F35-0B353102B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46464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46464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512763" y="6016625"/>
            <a:ext cx="8626475" cy="7938"/>
            <a:chOff x="323" y="3790"/>
            <a:chExt cx="5434" cy="5"/>
          </a:xfrm>
        </p:grpSpPr>
        <p:pic>
          <p:nvPicPr>
            <p:cNvPr id="3080" name="Picture 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3790"/>
              <a:ext cx="5434" cy="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3081" name="Text Box 3"/>
            <p:cNvSpPr txBox="1">
              <a:spLocks noChangeArrowheads="1"/>
            </p:cNvSpPr>
            <p:nvPr/>
          </p:nvSpPr>
          <p:spPr bwMode="auto">
            <a:xfrm>
              <a:off x="324" y="3792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 sz="1800">
                <a:latin typeface="Arial" charset="0"/>
              </a:endParaRPr>
            </a:p>
          </p:txBody>
        </p:sp>
      </p:grp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20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09838" cy="28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268EA8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7000"/>
            <a:ext cx="757238" cy="242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400">
                <a:solidFill>
                  <a:srgbClr val="268EA8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D5423AF9-3F2B-40FA-A3EB-FFEDFA0E3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46464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46464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20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09838" cy="28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268EA8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68313" y="6477000"/>
            <a:ext cx="8518525" cy="239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268EA8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3E4793F5-CCB8-4F98-A68B-33A8B0A1D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46464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46464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20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203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09838" cy="28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268EA8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ru-RU"/>
              <a:t>23.02.16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124200" y="76200"/>
            <a:ext cx="3352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68313" y="6477000"/>
            <a:ext cx="8518525" cy="239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268EA8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E16058B6-E165-4049-952B-4FF9AF079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464646"/>
          </a:solidFill>
          <a:latin typeface="Franklin Gothic Medium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46464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46464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46464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15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-807 h 64000"/>
                <a:gd name="T2" fmla="*/ 2592 w 64000"/>
                <a:gd name="T3" fmla="*/ 0 h 64000"/>
                <a:gd name="T4" fmla="*/ 2037 w 64000"/>
                <a:gd name="T5" fmla="*/ 807 h 64000"/>
                <a:gd name="T6" fmla="*/ 2037 w 64000"/>
                <a:gd name="T7" fmla="*/ 807 h 64000"/>
                <a:gd name="T8" fmla="*/ 2037 w 64000"/>
                <a:gd name="T9" fmla="*/ 807 h 64000"/>
                <a:gd name="T10" fmla="*/ 2037 w 64000"/>
                <a:gd name="T11" fmla="*/ 807 h 64000"/>
                <a:gd name="T12" fmla="*/ 2037 w 64000"/>
                <a:gd name="T13" fmla="*/ -807 h 64000"/>
                <a:gd name="T14" fmla="*/ 2037 w 64000"/>
                <a:gd name="T15" fmla="*/ -807 h 64000"/>
                <a:gd name="T16" fmla="*/ 2037 w 64000"/>
                <a:gd name="T17" fmla="*/ -80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-820 h 64000"/>
                <a:gd name="T2" fmla="*/ 1949 w 64000"/>
                <a:gd name="T3" fmla="*/ 0 h 64000"/>
                <a:gd name="T4" fmla="*/ 1525 w 64000"/>
                <a:gd name="T5" fmla="*/ 820 h 64000"/>
                <a:gd name="T6" fmla="*/ 1525 w 64000"/>
                <a:gd name="T7" fmla="*/ 820 h 64000"/>
                <a:gd name="T8" fmla="*/ 1525 w 64000"/>
                <a:gd name="T9" fmla="*/ 820 h 64000"/>
                <a:gd name="T10" fmla="*/ 1525 w 64000"/>
                <a:gd name="T11" fmla="*/ 820 h 64000"/>
                <a:gd name="T12" fmla="*/ 1525 w 64000"/>
                <a:gd name="T13" fmla="*/ -820 h 64000"/>
                <a:gd name="T14" fmla="*/ 1525 w 64000"/>
                <a:gd name="T15" fmla="*/ -820 h 64000"/>
                <a:gd name="T16" fmla="*/ 1525 w 64000"/>
                <a:gd name="T17" fmla="*/ -82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85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9911354-CFF8-4CE3-AFA6-2C9809C37AB2}" type="datetimeFigureOut">
              <a:rPr lang="ru-RU"/>
              <a:pPr>
                <a:defRPr/>
              </a:pPr>
              <a:t>05.04.2021</a:t>
            </a:fld>
            <a:endParaRPr lang="ru-RU"/>
          </a:p>
        </p:txBody>
      </p:sp>
      <p:sp>
        <p:nvSpPr>
          <p:cNvPr id="278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7DB4D3E-1C27-4919-8DD6-65213167B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14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15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12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13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908175" y="260350"/>
            <a:ext cx="50403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Администрации  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2268538" y="4581525"/>
            <a:ext cx="5105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1"/>
                </a:solidFill>
                <a:latin typeface="Arial" charset="0"/>
              </a:rPr>
              <a:t>Оказание государственной </a:t>
            </a:r>
          </a:p>
          <a:p>
            <a:pPr algn="ctr"/>
            <a:r>
              <a:rPr lang="ru-RU" sz="1600" b="1">
                <a:solidFill>
                  <a:schemeClr val="tx1"/>
                </a:solidFill>
                <a:latin typeface="Arial" charset="0"/>
              </a:rPr>
              <a:t>социальной помощи на основании социального </a:t>
            </a:r>
          </a:p>
          <a:p>
            <a:pPr algn="ctr"/>
            <a:r>
              <a:rPr lang="ru-RU" sz="1600" b="1">
                <a:solidFill>
                  <a:schemeClr val="tx1"/>
                </a:solidFill>
                <a:latin typeface="Arial" charset="0"/>
              </a:rPr>
              <a:t>контракта за счет средств областного бюджета</a:t>
            </a:r>
          </a:p>
          <a:p>
            <a:pPr algn="ctr"/>
            <a:r>
              <a:rPr lang="ru-RU" sz="1600" b="1">
                <a:solidFill>
                  <a:schemeClr val="tx1"/>
                </a:solidFill>
                <a:latin typeface="Arial" charset="0"/>
              </a:rPr>
              <a:t> и субсидий из федерального бюджета</a:t>
            </a:r>
          </a:p>
          <a:p>
            <a:pPr algn="ctr"/>
            <a:r>
              <a:rPr lang="ru-RU" sz="1600" b="1">
                <a:solidFill>
                  <a:schemeClr val="tx1"/>
                </a:solidFill>
                <a:latin typeface="Arial" charset="0"/>
              </a:rPr>
              <a:t> на условиях софинансирования</a:t>
            </a:r>
          </a:p>
        </p:txBody>
      </p:sp>
      <p:pic>
        <p:nvPicPr>
          <p:cNvPr id="819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1700213"/>
            <a:ext cx="5956299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1763713" y="260350"/>
            <a:ext cx="51847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дминистрации 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684213" y="2614613"/>
            <a:ext cx="8208962" cy="1677987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chemeClr val="tx1"/>
                </a:solidFill>
              </a:rPr>
              <a:t>Подготовка проекта социального контракта, проект программы социальной адаптации и 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</a:rPr>
              <a:t>направление для рассмотрения на межведомственной комиссии. При необходимости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</a:rPr>
              <a:t>приглашение заявителя и членов его семьи на заседание Комиссии.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</a:rPr>
              <a:t>Уведомление заявителя, членов его семьи о времени и месте проведения заседания Комиссии,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</a:rPr>
              <a:t>в срок не позднее, чем за 2 рабочих дня до даты заседания Комиссии.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</a:rPr>
              <a:t>Уведомление заявителя о назначении государственной социальной помощи или об отказе в ее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</a:rPr>
              <a:t>назначении не позднее чем через 2 рабочих дня после утверждения программы.</a:t>
            </a:r>
          </a:p>
          <a:p>
            <a:pPr algn="ctr"/>
            <a:endParaRPr lang="ru-RU" altLang="ru-RU" sz="1400">
              <a:solidFill>
                <a:schemeClr val="tx1"/>
              </a:solidFill>
            </a:endParaRPr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1036638" y="1903413"/>
            <a:ext cx="7688262" cy="588962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tx1"/>
                </a:solidFill>
              </a:rPr>
              <a:t>Разработка и согласование программы социальной адаптации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036638" y="4435475"/>
            <a:ext cx="7688262" cy="5905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tx1"/>
                </a:solidFill>
              </a:rPr>
              <a:t>Заключение социального контракта</a:t>
            </a:r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auto">
          <a:xfrm>
            <a:off x="1036638" y="5181600"/>
            <a:ext cx="7688262" cy="588963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>
                <a:solidFill>
                  <a:schemeClr val="tx1"/>
                </a:solidFill>
              </a:rPr>
              <a:t>Не позднее чем, через 10 дней рабочих дней после даты принятия решения об утверждении</a:t>
            </a:r>
          </a:p>
          <a:p>
            <a:r>
              <a:rPr lang="ru-RU" altLang="ru-RU" sz="1400">
                <a:solidFill>
                  <a:schemeClr val="tx1"/>
                </a:solidFill>
              </a:rPr>
              <a:t> программы социальной адаптации</a:t>
            </a:r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>
            <a:off x="1036638" y="5926138"/>
            <a:ext cx="7688262" cy="5905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chemeClr val="tx1"/>
                </a:solidFill>
              </a:rPr>
              <a:t>Реализация программы социальной адаптации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39750" y="4437063"/>
            <a:ext cx="431800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трелка вниз 4"/>
          <p:cNvSpPr/>
          <p:nvPr/>
        </p:nvSpPr>
        <p:spPr>
          <a:xfrm>
            <a:off x="611188" y="1916113"/>
            <a:ext cx="431800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763713" y="260350"/>
            <a:ext cx="51847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дминистрации 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258888" y="2133600"/>
            <a:ext cx="7345362" cy="1081088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В течении последнего месяца действия социального контракта подготавливается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заключение об оценке выполнения мероприятий программы социальной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адаптации или о целесообразности продления срока действия социального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контракта не более чем на половину срока ранее заключенного социального 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контракта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24300" y="1700213"/>
            <a:ext cx="160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КОНТРОЛЬ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331913" y="3429000"/>
            <a:ext cx="7129462" cy="649288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В течении 4-го месяца после месяца окончания срока действия социального 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контракта готовится отчет об оценке эффективности реализации социального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контракта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1331913" y="4437063"/>
            <a:ext cx="7129462" cy="649287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Ежемесячно до 5 числа месяца, следующего за отчетным, направляется отчет 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в департамент социальной защиты и труда Белгородской области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1403350" y="5445125"/>
            <a:ext cx="7129463" cy="649288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Проводится ежемесячный мониторинг условий жизни гражданина (семьи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 гражданина) в течении 12 месяцев со дня окончания действия социального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контракта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692275" y="260350"/>
            <a:ext cx="52562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дминистрации 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227763" y="2636838"/>
            <a:ext cx="2592387" cy="1439862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Денежные средства,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выделенные на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реализацию мероприятий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программы социальной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адаптации, подлежат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возврату в полном объеме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924300" y="1700213"/>
            <a:ext cx="439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Действие социального контракта</a:t>
            </a:r>
          </a:p>
          <a:p>
            <a:r>
              <a:rPr lang="ru-RU" sz="2000" b="1">
                <a:solidFill>
                  <a:schemeClr val="tx1"/>
                </a:solidFill>
              </a:rPr>
              <a:t>прекращается в случаях: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611188" y="2565400"/>
            <a:ext cx="4681537" cy="649288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Невыполнения мероприятий получателем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государственной социальной помощи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без уважительных причин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539750" y="3573463"/>
            <a:ext cx="4752975" cy="649287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Выявление фактов, свидетельствующих об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отсутствии права у семьи на оказание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государственной социальной помощи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539750" y="4724400"/>
            <a:ext cx="4824413" cy="12255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Смерть гражданина (всех совершеннолетних членов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семьи) или признание их умершими (безвестно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отсутствующими), недееспособными (ограниченно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дееспособными) по решению суда, вступившему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в законную силу</a:t>
            </a:r>
          </a:p>
        </p:txBody>
      </p:sp>
      <p:sp>
        <p:nvSpPr>
          <p:cNvPr id="41" name="Стрелка вправо 40">
            <a:extLst>
              <a:ext uri="{FF2B5EF4-FFF2-40B4-BE49-F238E27FC236}"/>
            </a:extLst>
          </p:cNvPr>
          <p:cNvSpPr/>
          <p:nvPr/>
        </p:nvSpPr>
        <p:spPr>
          <a:xfrm>
            <a:off x="5368440" y="3043338"/>
            <a:ext cx="713166" cy="496272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1" kern="0" dirty="0">
              <a:solidFill>
                <a:srgbClr val="FF0000"/>
              </a:solidFill>
              <a:latin typeface="Franklin Gothic Book" pitchFamily="34" charset="0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763713" y="260350"/>
            <a:ext cx="51847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дминистрации 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619250" y="1700213"/>
            <a:ext cx="6402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Участники межведомственного взаимодействия:</a:t>
            </a:r>
          </a:p>
        </p:txBody>
      </p:sp>
      <p:sp>
        <p:nvSpPr>
          <p:cNvPr id="20486" name="AutoShape 7"/>
          <p:cNvSpPr>
            <a:spLocks noChangeArrowheads="1"/>
          </p:cNvSpPr>
          <p:nvPr/>
        </p:nvSpPr>
        <p:spPr bwMode="auto">
          <a:xfrm>
            <a:off x="3779838" y="2276475"/>
            <a:ext cx="4681537" cy="35877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Управление социальной защиты населения</a:t>
            </a:r>
          </a:p>
        </p:txBody>
      </p:sp>
      <p:sp>
        <p:nvSpPr>
          <p:cNvPr id="20487" name="AutoShape 8"/>
          <p:cNvSpPr>
            <a:spLocks noChangeArrowheads="1"/>
          </p:cNvSpPr>
          <p:nvPr/>
        </p:nvSpPr>
        <p:spPr bwMode="auto">
          <a:xfrm>
            <a:off x="3563938" y="2852738"/>
            <a:ext cx="51847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Межрайонная инспекция налоговой службы</a:t>
            </a:r>
          </a:p>
        </p:txBody>
      </p:sp>
      <p:sp>
        <p:nvSpPr>
          <p:cNvPr id="20488" name="AutoShape 13"/>
          <p:cNvSpPr>
            <a:spLocks noChangeArrowheads="1"/>
          </p:cNvSpPr>
          <p:nvPr/>
        </p:nvSpPr>
        <p:spPr bwMode="auto">
          <a:xfrm>
            <a:off x="3635375" y="3789363"/>
            <a:ext cx="51847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Комитет экономического развития</a:t>
            </a:r>
          </a:p>
        </p:txBody>
      </p:sp>
      <p:sp>
        <p:nvSpPr>
          <p:cNvPr id="20489" name="AutoShape 14"/>
          <p:cNvSpPr>
            <a:spLocks noChangeArrowheads="1"/>
          </p:cNvSpPr>
          <p:nvPr/>
        </p:nvSpPr>
        <p:spPr bwMode="auto">
          <a:xfrm>
            <a:off x="3635375" y="4221163"/>
            <a:ext cx="51847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Управление образования</a:t>
            </a:r>
          </a:p>
        </p:txBody>
      </p:sp>
      <p:sp>
        <p:nvSpPr>
          <p:cNvPr id="20490" name="AutoShape 15"/>
          <p:cNvSpPr>
            <a:spLocks noChangeArrowheads="1"/>
          </p:cNvSpPr>
          <p:nvPr/>
        </p:nvSpPr>
        <p:spPr bwMode="auto">
          <a:xfrm>
            <a:off x="3635375" y="4652963"/>
            <a:ext cx="51847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Управление культуры и молодежной политики</a:t>
            </a:r>
          </a:p>
        </p:txBody>
      </p:sp>
      <p:sp>
        <p:nvSpPr>
          <p:cNvPr id="20491" name="AutoShape 16"/>
          <p:cNvSpPr>
            <a:spLocks noChangeArrowheads="1"/>
          </p:cNvSpPr>
          <p:nvPr/>
        </p:nvSpPr>
        <p:spPr bwMode="auto">
          <a:xfrm>
            <a:off x="3635375" y="5084763"/>
            <a:ext cx="51847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Управление физической культуры спорта и туризма</a:t>
            </a:r>
          </a:p>
        </p:txBody>
      </p:sp>
      <p:sp>
        <p:nvSpPr>
          <p:cNvPr id="20492" name="AutoShape 17"/>
          <p:cNvSpPr>
            <a:spLocks noChangeArrowheads="1"/>
          </p:cNvSpPr>
          <p:nvPr/>
        </p:nvSpPr>
        <p:spPr bwMode="auto">
          <a:xfrm>
            <a:off x="3635375" y="5445125"/>
            <a:ext cx="51847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Отдел Борисовского центра занятости населения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0493" name="AutoShape 18"/>
          <p:cNvSpPr>
            <a:spLocks noChangeArrowheads="1"/>
          </p:cNvSpPr>
          <p:nvPr/>
        </p:nvSpPr>
        <p:spPr bwMode="auto">
          <a:xfrm>
            <a:off x="3635375" y="5805488"/>
            <a:ext cx="51847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Администрация п. Борисовка </a:t>
            </a:r>
            <a:r>
              <a:rPr lang="ru-RU" sz="1400" b="1" dirty="0">
                <a:solidFill>
                  <a:schemeClr val="tx1"/>
                </a:solidFill>
              </a:rPr>
              <a:t>и сельских поселений</a:t>
            </a:r>
          </a:p>
        </p:txBody>
      </p:sp>
      <p:sp>
        <p:nvSpPr>
          <p:cNvPr id="20494" name="AutoShape 19"/>
          <p:cNvSpPr>
            <a:spLocks noChangeArrowheads="1"/>
          </p:cNvSpPr>
          <p:nvPr/>
        </p:nvSpPr>
        <p:spPr bwMode="auto">
          <a:xfrm>
            <a:off x="3635375" y="6165850"/>
            <a:ext cx="51847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Работодатели</a:t>
            </a:r>
          </a:p>
        </p:txBody>
      </p:sp>
      <p:sp>
        <p:nvSpPr>
          <p:cNvPr id="20495" name="AutoShape 21"/>
          <p:cNvSpPr>
            <a:spLocks noChangeArrowheads="1"/>
          </p:cNvSpPr>
          <p:nvPr/>
        </p:nvSpPr>
        <p:spPr bwMode="auto">
          <a:xfrm>
            <a:off x="3563938" y="3284538"/>
            <a:ext cx="51847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Управление сельского хозяйства и природопользования</a:t>
            </a:r>
          </a:p>
        </p:txBody>
      </p:sp>
      <p:pic>
        <p:nvPicPr>
          <p:cNvPr id="20496" name="Picture 22" descr="рукоп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141663"/>
            <a:ext cx="2663825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39993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60350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835150" y="239993"/>
            <a:ext cx="5113338" cy="74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населения администрации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179432" name="Group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28158"/>
              </p:ext>
            </p:extLst>
          </p:nvPr>
        </p:nvGraphicFramePr>
        <p:xfrm>
          <a:off x="468313" y="1989138"/>
          <a:ext cx="8423275" cy="2584450"/>
        </p:xfrm>
        <a:graphic>
          <a:graphicData uri="http://schemas.openxmlformats.org/drawingml/2006/table">
            <a:tbl>
              <a:tblPr/>
              <a:tblGrid>
                <a:gridCol w="863600"/>
                <a:gridCol w="431800"/>
                <a:gridCol w="365125"/>
                <a:gridCol w="355600"/>
                <a:gridCol w="287337"/>
                <a:gridCol w="358775"/>
                <a:gridCol w="361950"/>
                <a:gridCol w="360363"/>
                <a:gridCol w="287337"/>
                <a:gridCol w="430213"/>
                <a:gridCol w="361950"/>
                <a:gridCol w="360362"/>
                <a:gridCol w="287338"/>
                <a:gridCol w="431800"/>
                <a:gridCol w="358775"/>
                <a:gridCol w="361950"/>
                <a:gridCol w="287337"/>
                <a:gridCol w="431800"/>
                <a:gridCol w="358775"/>
                <a:gridCol w="361950"/>
                <a:gridCol w="358775"/>
                <a:gridCol w="360363"/>
              </a:tblGrid>
              <a:tr h="10158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Наименование района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Поиск работы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Индивидуальная предпринимательская деятельность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Ведение личного подсобного хозяйства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Иные мероприятия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Всего финансирование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Из них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Чел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Из них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Чел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Из них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Чел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Из них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Чел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чел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Из них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Усл.банка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Ф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О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0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Борисовский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район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0,84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1,33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1,31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4,15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3,24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0,85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96" name="Picture 220" descr="сумм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500438"/>
            <a:ext cx="36036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97" name="Picture 221" descr="сумм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500438"/>
            <a:ext cx="360362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98" name="Picture 222" descr="сумм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500438"/>
            <a:ext cx="360362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99" name="Picture 223" descr="сумм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500438"/>
            <a:ext cx="360362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00" name="Picture 224" descr="сумм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500438"/>
            <a:ext cx="36036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01" name="Text Box 231"/>
          <p:cNvSpPr txBox="1">
            <a:spLocks noChangeArrowheads="1"/>
          </p:cNvSpPr>
          <p:nvPr/>
        </p:nvSpPr>
        <p:spPr bwMode="auto">
          <a:xfrm>
            <a:off x="539750" y="4868863"/>
            <a:ext cx="61557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schemeClr val="tx1"/>
                </a:solidFill>
              </a:rPr>
              <a:t>Распределение контингента и денежных средств на оказание государственной социальной </a:t>
            </a:r>
          </a:p>
          <a:p>
            <a:r>
              <a:rPr lang="ru-RU" sz="1200" dirty="0">
                <a:solidFill>
                  <a:schemeClr val="tx1"/>
                </a:solidFill>
              </a:rPr>
              <a:t>помощи на основании социального контракта на 2021 год:</a:t>
            </a:r>
          </a:p>
          <a:p>
            <a:pPr>
              <a:buFont typeface="Times New Roman" pitchFamily="18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Количество граждан – </a:t>
            </a:r>
            <a:r>
              <a:rPr lang="ru-RU" sz="1200" dirty="0" smtClean="0">
                <a:solidFill>
                  <a:schemeClr val="tx1"/>
                </a:solidFill>
              </a:rPr>
              <a:t>38 </a:t>
            </a:r>
            <a:r>
              <a:rPr lang="ru-RU" sz="1200" dirty="0">
                <a:solidFill>
                  <a:schemeClr val="tx1"/>
                </a:solidFill>
              </a:rPr>
              <a:t>человек</a:t>
            </a:r>
          </a:p>
          <a:p>
            <a:pPr>
              <a:buFont typeface="Times New Roman" pitchFamily="18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Всего запланировано субвенций – </a:t>
            </a:r>
            <a:r>
              <a:rPr lang="ru-RU" sz="1200" dirty="0" smtClean="0">
                <a:solidFill>
                  <a:schemeClr val="tx1"/>
                </a:solidFill>
              </a:rPr>
              <a:t>4 </a:t>
            </a:r>
            <a:r>
              <a:rPr lang="ru-RU" sz="1200" dirty="0">
                <a:solidFill>
                  <a:schemeClr val="tx1"/>
                </a:solidFill>
              </a:rPr>
              <a:t>млн. </a:t>
            </a:r>
            <a:r>
              <a:rPr lang="ru-RU" sz="1200" dirty="0" smtClean="0">
                <a:solidFill>
                  <a:schemeClr val="tx1"/>
                </a:solidFill>
              </a:rPr>
              <a:t>15</a:t>
            </a:r>
            <a:r>
              <a:rPr lang="ru-RU" sz="1200" dirty="0" smtClean="0">
                <a:solidFill>
                  <a:schemeClr val="tx1"/>
                </a:solidFill>
              </a:rPr>
              <a:t>0 </a:t>
            </a:r>
            <a:r>
              <a:rPr lang="ru-RU" sz="1200" dirty="0">
                <a:solidFill>
                  <a:schemeClr val="tx1"/>
                </a:solidFill>
              </a:rPr>
              <a:t>тыс. рублей</a:t>
            </a:r>
          </a:p>
          <a:p>
            <a:pPr>
              <a:buFont typeface="Times New Roman" pitchFamily="18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Из средств федерального бюджета – </a:t>
            </a:r>
            <a:r>
              <a:rPr lang="ru-RU" sz="1200" dirty="0" smtClean="0">
                <a:solidFill>
                  <a:schemeClr val="tx1"/>
                </a:solidFill>
              </a:rPr>
              <a:t>3 </a:t>
            </a:r>
            <a:r>
              <a:rPr lang="ru-RU" sz="1200" dirty="0">
                <a:solidFill>
                  <a:schemeClr val="tx1"/>
                </a:solidFill>
              </a:rPr>
              <a:t>млн. </a:t>
            </a:r>
            <a:r>
              <a:rPr lang="ru-RU" sz="1200" dirty="0" smtClean="0">
                <a:solidFill>
                  <a:schemeClr val="tx1"/>
                </a:solidFill>
              </a:rPr>
              <a:t>240 </a:t>
            </a:r>
            <a:r>
              <a:rPr lang="ru-RU" sz="1200" dirty="0">
                <a:solidFill>
                  <a:schemeClr val="tx1"/>
                </a:solidFill>
              </a:rPr>
              <a:t>тыс. рублей</a:t>
            </a:r>
          </a:p>
          <a:p>
            <a:pPr>
              <a:buFont typeface="Times New Roman" pitchFamily="18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Из средств областного бюджета - </a:t>
            </a:r>
            <a:r>
              <a:rPr lang="ru-RU" sz="1200" dirty="0" smtClean="0">
                <a:solidFill>
                  <a:schemeClr val="tx1"/>
                </a:solidFill>
              </a:rPr>
              <a:t>850 </a:t>
            </a:r>
            <a:r>
              <a:rPr lang="ru-RU" sz="1200" dirty="0">
                <a:solidFill>
                  <a:schemeClr val="tx1"/>
                </a:solidFill>
              </a:rPr>
              <a:t>тыс. рублей</a:t>
            </a:r>
          </a:p>
          <a:p>
            <a:pPr>
              <a:buFont typeface="Times New Roman" pitchFamily="18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Услуги банка – </a:t>
            </a:r>
            <a:r>
              <a:rPr lang="ru-RU" sz="1200" dirty="0">
                <a:solidFill>
                  <a:schemeClr val="tx1"/>
                </a:solidFill>
              </a:rPr>
              <a:t>6</a:t>
            </a:r>
            <a:r>
              <a:rPr lang="ru-RU" sz="1200" dirty="0" smtClean="0">
                <a:solidFill>
                  <a:schemeClr val="tx1"/>
                </a:solidFill>
              </a:rPr>
              <a:t>0 </a:t>
            </a:r>
            <a:r>
              <a:rPr lang="ru-RU" sz="1200" dirty="0">
                <a:solidFill>
                  <a:schemeClr val="tx1"/>
                </a:solidFill>
              </a:rPr>
              <a:t>тыс. рублей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835150" y="260350"/>
            <a:ext cx="51133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администрации  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31913" y="1557338"/>
            <a:ext cx="648017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Социальный контракт</a:t>
            </a:r>
            <a:r>
              <a:rPr lang="ru-RU" sz="1400">
                <a:solidFill>
                  <a:schemeClr val="tx1"/>
                </a:solidFill>
              </a:rPr>
              <a:t> – соглашение, которое заключено между гражданином и учреждением социальной защиты населения. Учреждение обязуется оказать гражданину помощь, а гражданин – реализовать мероприятия, предусмотренные программой социальной адаптации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95288" y="2708275"/>
            <a:ext cx="38893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Кто имеет право на получение государственной помощи:</a:t>
            </a:r>
          </a:p>
          <a:p>
            <a:pPr algn="ctr"/>
            <a:r>
              <a:rPr lang="ru-RU" sz="1400">
                <a:solidFill>
                  <a:schemeClr val="tx1"/>
                </a:solidFill>
              </a:rPr>
              <a:t> Семьи (граждане), имеющие среднедушевой доход, размер которого ниже величины прожиточного минимума, установленного на территории Белгородской области в расчете на душу населения на дату обращения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3438" y="2565400"/>
            <a:ext cx="38893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Цели оказания помощи: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 Выход малоимущих граждан на более высокий уровень жизни за счет собственных активных действий для получения постоянных самостоятельных источников дохода в денежной форме, позволяющих преодолеть трудную жизненную ситуацию и улучшить материальное положение таких граждан (семей граждан)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67175" y="4581525"/>
            <a:ext cx="475138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Основные принципы:</a:t>
            </a:r>
          </a:p>
          <a:p>
            <a:pPr>
              <a:buFont typeface="Times New Roman" pitchFamily="18" charset="0"/>
              <a:buChar char="•"/>
            </a:pPr>
            <a:r>
              <a:rPr lang="ru-RU" sz="1400">
                <a:solidFill>
                  <a:schemeClr val="tx1"/>
                </a:solidFill>
              </a:rPr>
              <a:t>   Добровольность участия</a:t>
            </a:r>
          </a:p>
          <a:p>
            <a:pPr>
              <a:buFont typeface="Times New Roman" pitchFamily="18" charset="0"/>
              <a:buChar char="•"/>
            </a:pPr>
            <a:r>
              <a:rPr lang="ru-RU" sz="1400">
                <a:solidFill>
                  <a:schemeClr val="tx1"/>
                </a:solidFill>
              </a:rPr>
              <a:t>  Обязательность исполнения условий социального контракта и мероприятий программы социальной адаптации</a:t>
            </a:r>
          </a:p>
          <a:p>
            <a:pPr>
              <a:buFont typeface="Times New Roman" pitchFamily="18" charset="0"/>
              <a:buChar char="•"/>
            </a:pPr>
            <a:r>
              <a:rPr lang="ru-RU" sz="1400">
                <a:solidFill>
                  <a:schemeClr val="tx1"/>
                </a:solidFill>
              </a:rPr>
              <a:t>  Индивидуальный подход при определении мероприятий программы социальной адаптации</a:t>
            </a:r>
          </a:p>
          <a:p>
            <a:pPr>
              <a:buFont typeface="Times New Roman" pitchFamily="18" charset="0"/>
              <a:buChar char="•"/>
            </a:pPr>
            <a:r>
              <a:rPr lang="ru-RU" sz="1400">
                <a:solidFill>
                  <a:schemeClr val="tx1"/>
                </a:solidFill>
              </a:rPr>
              <a:t>  Целевой характер государственной социальной помощи на основании социального контракта</a:t>
            </a:r>
          </a:p>
        </p:txBody>
      </p:sp>
      <p:pic>
        <p:nvPicPr>
          <p:cNvPr id="9225" name="Picture 11" descr="scale_12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652963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763713" y="260350"/>
            <a:ext cx="51847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администрации  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10245" name="Picture 5" descr="scale_12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60575"/>
            <a:ext cx="1727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844675"/>
            <a:ext cx="165576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900113" y="1773238"/>
            <a:ext cx="1943100" cy="4856754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о</a:t>
            </a:r>
          </a:p>
        </p:txBody>
      </p:sp>
      <p:sp>
        <p:nvSpPr>
          <p:cNvPr id="10248" name="AutoShape 11"/>
          <p:cNvSpPr>
            <a:spLocks noChangeArrowheads="1"/>
          </p:cNvSpPr>
          <p:nvPr/>
        </p:nvSpPr>
        <p:spPr bwMode="auto">
          <a:xfrm>
            <a:off x="2916238" y="1773238"/>
            <a:ext cx="1943100" cy="485675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о</a:t>
            </a:r>
          </a:p>
        </p:txBody>
      </p:sp>
      <p:sp>
        <p:nvSpPr>
          <p:cNvPr id="10249" name="AutoShape 12"/>
          <p:cNvSpPr>
            <a:spLocks noChangeArrowheads="1"/>
          </p:cNvSpPr>
          <p:nvPr/>
        </p:nvSpPr>
        <p:spPr bwMode="auto">
          <a:xfrm>
            <a:off x="4932363" y="1773238"/>
            <a:ext cx="1943100" cy="4829459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о</a:t>
            </a:r>
          </a:p>
        </p:txBody>
      </p:sp>
      <p:sp>
        <p:nvSpPr>
          <p:cNvPr id="10250" name="AutoShape 13"/>
          <p:cNvSpPr>
            <a:spLocks noChangeArrowheads="1"/>
          </p:cNvSpPr>
          <p:nvPr/>
        </p:nvSpPr>
        <p:spPr bwMode="auto">
          <a:xfrm>
            <a:off x="6948488" y="1773238"/>
            <a:ext cx="1943100" cy="4829459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о</a:t>
            </a:r>
          </a:p>
        </p:txBody>
      </p:sp>
      <p:pic>
        <p:nvPicPr>
          <p:cNvPr id="10251" name="Picture 14" descr="2591553639036_XX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844675"/>
            <a:ext cx="13684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5" descr="Fotolia_55919451_Subscription_Monthly_M-1536x102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916113"/>
            <a:ext cx="1657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AutoShape 17"/>
          <p:cNvSpPr>
            <a:spLocks noChangeArrowheads="1"/>
          </p:cNvSpPr>
          <p:nvPr/>
        </p:nvSpPr>
        <p:spPr bwMode="auto">
          <a:xfrm>
            <a:off x="1116013" y="2997200"/>
            <a:ext cx="1511300" cy="792163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tx1"/>
                </a:solidFill>
              </a:rPr>
              <a:t>Поиск работы</a:t>
            </a:r>
          </a:p>
        </p:txBody>
      </p:sp>
      <p:sp>
        <p:nvSpPr>
          <p:cNvPr id="10254" name="AutoShape 18"/>
          <p:cNvSpPr>
            <a:spLocks noChangeArrowheads="1"/>
          </p:cNvSpPr>
          <p:nvPr/>
        </p:nvSpPr>
        <p:spPr bwMode="auto">
          <a:xfrm>
            <a:off x="2916238" y="3068638"/>
            <a:ext cx="1871662" cy="792162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>
                <a:solidFill>
                  <a:schemeClr val="tx1"/>
                </a:solidFill>
              </a:rPr>
              <a:t>Осуществление</a:t>
            </a:r>
          </a:p>
          <a:p>
            <a:pPr algn="ctr"/>
            <a:r>
              <a:rPr lang="ru-RU" sz="1200" b="1">
                <a:solidFill>
                  <a:schemeClr val="tx1"/>
                </a:solidFill>
              </a:rPr>
              <a:t> индивидуальной</a:t>
            </a:r>
          </a:p>
          <a:p>
            <a:pPr algn="ctr"/>
            <a:r>
              <a:rPr lang="ru-RU" sz="1200" b="1">
                <a:solidFill>
                  <a:schemeClr val="tx1"/>
                </a:solidFill>
              </a:rPr>
              <a:t>предпринимательской </a:t>
            </a:r>
          </a:p>
          <a:p>
            <a:pPr algn="ctr"/>
            <a:r>
              <a:rPr lang="ru-RU" sz="1200" b="1">
                <a:solidFill>
                  <a:schemeClr val="tx1"/>
                </a:solidFill>
              </a:rPr>
              <a:t>деятельности</a:t>
            </a:r>
          </a:p>
        </p:txBody>
      </p:sp>
      <p:sp>
        <p:nvSpPr>
          <p:cNvPr id="10255" name="AutoShape 19"/>
          <p:cNvSpPr>
            <a:spLocks noChangeArrowheads="1"/>
          </p:cNvSpPr>
          <p:nvPr/>
        </p:nvSpPr>
        <p:spPr bwMode="auto">
          <a:xfrm>
            <a:off x="5148263" y="3068638"/>
            <a:ext cx="1584325" cy="792162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>
                <a:solidFill>
                  <a:schemeClr val="tx1"/>
                </a:solidFill>
              </a:rPr>
              <a:t>Ведение</a:t>
            </a:r>
          </a:p>
          <a:p>
            <a:pPr algn="ctr"/>
            <a:r>
              <a:rPr lang="ru-RU" sz="1200" b="1">
                <a:solidFill>
                  <a:schemeClr val="tx1"/>
                </a:solidFill>
              </a:rPr>
              <a:t> личного подсобного </a:t>
            </a:r>
          </a:p>
          <a:p>
            <a:pPr algn="ctr"/>
            <a:r>
              <a:rPr lang="ru-RU" sz="1200" b="1">
                <a:solidFill>
                  <a:schemeClr val="tx1"/>
                </a:solidFill>
              </a:rPr>
              <a:t>хозяйства</a:t>
            </a:r>
          </a:p>
        </p:txBody>
      </p:sp>
      <p:sp>
        <p:nvSpPr>
          <p:cNvPr id="10256" name="AutoShape 20"/>
          <p:cNvSpPr>
            <a:spLocks noChangeArrowheads="1"/>
          </p:cNvSpPr>
          <p:nvPr/>
        </p:nvSpPr>
        <p:spPr bwMode="auto">
          <a:xfrm>
            <a:off x="7235825" y="3068638"/>
            <a:ext cx="1511300" cy="792162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b="1">
                <a:solidFill>
                  <a:schemeClr val="tx1"/>
                </a:solidFill>
              </a:rPr>
              <a:t>Иные мероприятия </a:t>
            </a:r>
          </a:p>
          <a:p>
            <a:pPr algn="ctr"/>
            <a:r>
              <a:rPr lang="ru-RU" sz="1200" b="1">
                <a:solidFill>
                  <a:schemeClr val="tx1"/>
                </a:solidFill>
              </a:rPr>
              <a:t>на преодоление</a:t>
            </a:r>
          </a:p>
          <a:p>
            <a:pPr algn="ctr"/>
            <a:r>
              <a:rPr lang="ru-RU" sz="1200" b="1">
                <a:solidFill>
                  <a:schemeClr val="tx1"/>
                </a:solidFill>
              </a:rPr>
              <a:t> трудной жизненной </a:t>
            </a:r>
          </a:p>
          <a:p>
            <a:pPr algn="ctr"/>
            <a:r>
              <a:rPr lang="ru-RU" sz="1200" b="1">
                <a:solidFill>
                  <a:schemeClr val="tx1"/>
                </a:solidFill>
              </a:rPr>
              <a:t>ситуации</a:t>
            </a:r>
          </a:p>
        </p:txBody>
      </p:sp>
      <p:sp>
        <p:nvSpPr>
          <p:cNvPr id="10257" name="AutoShape 21"/>
          <p:cNvSpPr>
            <a:spLocks noChangeArrowheads="1"/>
          </p:cNvSpPr>
          <p:nvPr/>
        </p:nvSpPr>
        <p:spPr bwMode="auto">
          <a:xfrm>
            <a:off x="1116013" y="3789363"/>
            <a:ext cx="1511300" cy="1944687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Размер помощи: </a:t>
            </a:r>
          </a:p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10265 рублей</a:t>
            </a:r>
          </a:p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Ежемесячная</a:t>
            </a:r>
          </a:p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 выплата </a:t>
            </a:r>
          </a:p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До 30 000 </a:t>
            </a:r>
          </a:p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руб.</a:t>
            </a:r>
          </a:p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На обучение</a:t>
            </a:r>
          </a:p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 и прохождение </a:t>
            </a:r>
          </a:p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стажировки</a:t>
            </a:r>
          </a:p>
          <a:p>
            <a:pPr algn="ctr"/>
            <a:r>
              <a:rPr lang="ru-RU" sz="1200">
                <a:solidFill>
                  <a:schemeClr val="tx1"/>
                </a:solidFill>
                <a:latin typeface="Arial" charset="0"/>
              </a:rPr>
              <a:t>(единовременно) </a:t>
            </a:r>
          </a:p>
        </p:txBody>
      </p:sp>
      <p:sp>
        <p:nvSpPr>
          <p:cNvPr id="10258" name="AutoShape 22"/>
          <p:cNvSpPr>
            <a:spLocks noChangeArrowheads="1"/>
          </p:cNvSpPr>
          <p:nvPr/>
        </p:nvSpPr>
        <p:spPr bwMode="auto">
          <a:xfrm>
            <a:off x="1116013" y="5805487"/>
            <a:ext cx="1511300" cy="719857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СРОК: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Не более 9 месяцев</a:t>
            </a:r>
          </a:p>
        </p:txBody>
      </p:sp>
      <p:sp>
        <p:nvSpPr>
          <p:cNvPr id="10259" name="AutoShape 23"/>
          <p:cNvSpPr>
            <a:spLocks noChangeArrowheads="1"/>
          </p:cNvSpPr>
          <p:nvPr/>
        </p:nvSpPr>
        <p:spPr bwMode="auto">
          <a:xfrm>
            <a:off x="3132138" y="6021388"/>
            <a:ext cx="1511300" cy="503956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СРОК: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12 месяцев</a:t>
            </a:r>
          </a:p>
        </p:txBody>
      </p:sp>
      <p:sp>
        <p:nvSpPr>
          <p:cNvPr id="10260" name="AutoShape 24"/>
          <p:cNvSpPr>
            <a:spLocks noChangeArrowheads="1"/>
          </p:cNvSpPr>
          <p:nvPr/>
        </p:nvSpPr>
        <p:spPr bwMode="auto">
          <a:xfrm>
            <a:off x="3132138" y="3933825"/>
            <a:ext cx="1511300" cy="1943447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Размер помощи: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До 250 000 </a:t>
            </a:r>
            <a:r>
              <a:rPr lang="ru-RU" sz="1000" dirty="0" smtClean="0">
                <a:solidFill>
                  <a:schemeClr val="tx1"/>
                </a:solidFill>
              </a:rPr>
              <a:t>рублей-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е</a:t>
            </a:r>
            <a:r>
              <a:rPr lang="ru-RU" sz="1000" dirty="0" smtClean="0">
                <a:solidFill>
                  <a:schemeClr val="tx1"/>
                </a:solidFill>
              </a:rPr>
              <a:t>диновременная 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в</a:t>
            </a:r>
            <a:r>
              <a:rPr lang="ru-RU" sz="1000" dirty="0" smtClean="0">
                <a:solidFill>
                  <a:schemeClr val="tx1"/>
                </a:solidFill>
              </a:rPr>
              <a:t>ыплата;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5132 руб</a:t>
            </a:r>
            <a:r>
              <a:rPr lang="ru-RU" sz="1000" dirty="0" smtClean="0">
                <a:solidFill>
                  <a:schemeClr val="tx1"/>
                </a:solidFill>
              </a:rPr>
              <a:t>.-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е</a:t>
            </a:r>
            <a:r>
              <a:rPr lang="ru-RU" sz="1000" dirty="0" smtClean="0">
                <a:solidFill>
                  <a:schemeClr val="tx1"/>
                </a:solidFill>
              </a:rPr>
              <a:t>жемесячная </a:t>
            </a:r>
            <a:r>
              <a:rPr lang="ru-RU" sz="1000" dirty="0">
                <a:solidFill>
                  <a:schemeClr val="tx1"/>
                </a:solidFill>
              </a:rPr>
              <a:t>выплата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 во время обучения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не более 3 </a:t>
            </a:r>
            <a:r>
              <a:rPr lang="ru-RU" sz="1000" dirty="0" smtClean="0">
                <a:solidFill>
                  <a:schemeClr val="tx1"/>
                </a:solidFill>
              </a:rPr>
              <a:t>месяцев;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До </a:t>
            </a:r>
            <a:r>
              <a:rPr lang="ru-RU" sz="1000" dirty="0" smtClean="0">
                <a:solidFill>
                  <a:schemeClr val="tx1"/>
                </a:solidFill>
              </a:rPr>
              <a:t>30 000 </a:t>
            </a:r>
            <a:r>
              <a:rPr lang="ru-RU" sz="1000" dirty="0">
                <a:solidFill>
                  <a:schemeClr val="tx1"/>
                </a:solidFill>
              </a:rPr>
              <a:t>руб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на обучение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(единовременно</a:t>
            </a:r>
            <a:r>
              <a:rPr lang="ru-RU" sz="10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10261" name="AutoShape 25"/>
          <p:cNvSpPr>
            <a:spLocks noChangeArrowheads="1"/>
          </p:cNvSpPr>
          <p:nvPr/>
        </p:nvSpPr>
        <p:spPr bwMode="auto">
          <a:xfrm>
            <a:off x="5219700" y="6021388"/>
            <a:ext cx="1511300" cy="503956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СРОК: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12 месяцев</a:t>
            </a:r>
          </a:p>
        </p:txBody>
      </p:sp>
      <p:sp>
        <p:nvSpPr>
          <p:cNvPr id="10262" name="AutoShape 26"/>
          <p:cNvSpPr>
            <a:spLocks noChangeArrowheads="1"/>
          </p:cNvSpPr>
          <p:nvPr/>
        </p:nvSpPr>
        <p:spPr bwMode="auto">
          <a:xfrm>
            <a:off x="5148263" y="3933825"/>
            <a:ext cx="1511300" cy="1943447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Размер помощи: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До 100 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000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рублей-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е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диновременная 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ыплата;</a:t>
            </a:r>
          </a:p>
          <a:p>
            <a:pPr algn="ctr"/>
            <a:endParaRPr lang="ru-RU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5132 руб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.-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е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жемесячная 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выплата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 во время обучения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не более 3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месяцев;</a:t>
            </a:r>
          </a:p>
          <a:p>
            <a:pPr algn="ctr"/>
            <a:endParaRPr lang="ru-RU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До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30 000 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руб.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 на обучение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(единовременно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) </a:t>
            </a:r>
          </a:p>
          <a:p>
            <a:pPr algn="ctr"/>
            <a:endParaRPr lang="ru-RU" dirty="0">
              <a:latin typeface="Arial" charset="0"/>
            </a:endParaRPr>
          </a:p>
        </p:txBody>
      </p:sp>
      <p:sp>
        <p:nvSpPr>
          <p:cNvPr id="10263" name="AutoShape 27"/>
          <p:cNvSpPr>
            <a:spLocks noChangeArrowheads="1"/>
          </p:cNvSpPr>
          <p:nvPr/>
        </p:nvSpPr>
        <p:spPr bwMode="auto">
          <a:xfrm>
            <a:off x="7235825" y="5805487"/>
            <a:ext cx="1511300" cy="719857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СРОК: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Не более 6 месяцев</a:t>
            </a:r>
          </a:p>
        </p:txBody>
      </p:sp>
      <p:sp>
        <p:nvSpPr>
          <p:cNvPr id="10264" name="AutoShape 28"/>
          <p:cNvSpPr>
            <a:spLocks noChangeArrowheads="1"/>
          </p:cNvSpPr>
          <p:nvPr/>
        </p:nvSpPr>
        <p:spPr bwMode="auto">
          <a:xfrm>
            <a:off x="7235825" y="3933825"/>
            <a:ext cx="1511300" cy="1800225"/>
          </a:xfrm>
          <a:prstGeom prst="roundRect">
            <a:avLst>
              <a:gd name="adj" fmla="val 16667"/>
            </a:avLst>
          </a:prstGeom>
          <a:solidFill>
            <a:srgbClr val="008080">
              <a:alpha val="10196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Размер помощи: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10265 руб.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Ежемесячная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 выплата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1835150" y="260350"/>
            <a:ext cx="51133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3276600" y="1989138"/>
            <a:ext cx="5616575" cy="719137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Поиск работы</a:t>
            </a:r>
          </a:p>
        </p:txBody>
      </p:sp>
      <p:sp>
        <p:nvSpPr>
          <p:cNvPr id="11270" name="AutoShape 7"/>
          <p:cNvSpPr>
            <a:spLocks noChangeArrowheads="1"/>
          </p:cNvSpPr>
          <p:nvPr/>
        </p:nvSpPr>
        <p:spPr bwMode="auto">
          <a:xfrm>
            <a:off x="3276600" y="2852738"/>
            <a:ext cx="5616575" cy="107950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>
                <a:solidFill>
                  <a:schemeClr val="tx1"/>
                </a:solidFill>
              </a:rPr>
              <a:t>- Заключение трудового договора в период </a:t>
            </a:r>
          </a:p>
          <a:p>
            <a:r>
              <a:rPr lang="ru-RU" sz="1400">
                <a:solidFill>
                  <a:schemeClr val="tx1"/>
                </a:solidFill>
              </a:rPr>
              <a:t>действия социального контракта</a:t>
            </a:r>
          </a:p>
          <a:p>
            <a:r>
              <a:rPr lang="ru-RU" sz="1400">
                <a:solidFill>
                  <a:schemeClr val="tx1"/>
                </a:solidFill>
              </a:rPr>
              <a:t>- Повышение денежных доходов по истечении срока действия</a:t>
            </a:r>
          </a:p>
          <a:p>
            <a:r>
              <a:rPr lang="ru-RU" sz="1400">
                <a:solidFill>
                  <a:schemeClr val="tx1"/>
                </a:solidFill>
              </a:rPr>
              <a:t>социального контракта</a:t>
            </a:r>
          </a:p>
        </p:txBody>
      </p:sp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3276600" y="4076700"/>
            <a:ext cx="5616575" cy="1439863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dirty="0">
                <a:solidFill>
                  <a:schemeClr val="tx1"/>
                </a:solidFill>
              </a:rPr>
              <a:t>В размере </a:t>
            </a:r>
            <a:r>
              <a:rPr lang="ru-RU" sz="1400" dirty="0" smtClean="0">
                <a:solidFill>
                  <a:schemeClr val="tx1"/>
                </a:solidFill>
              </a:rPr>
              <a:t>10265 </a:t>
            </a:r>
            <a:r>
              <a:rPr lang="ru-RU" sz="1400" dirty="0">
                <a:solidFill>
                  <a:schemeClr val="tx1"/>
                </a:solidFill>
              </a:rPr>
              <a:t>рублей в месяц заключения социального контракта</a:t>
            </a:r>
          </a:p>
          <a:p>
            <a:r>
              <a:rPr lang="ru-RU" sz="1400" dirty="0">
                <a:solidFill>
                  <a:schemeClr val="tx1"/>
                </a:solidFill>
              </a:rPr>
              <a:t>и три месяца после подтверждения факта трудоустройства</a:t>
            </a:r>
          </a:p>
          <a:p>
            <a:r>
              <a:rPr lang="ru-RU" sz="1400" dirty="0">
                <a:solidFill>
                  <a:schemeClr val="tx1"/>
                </a:solidFill>
              </a:rPr>
              <a:t>гражданином, но не более 4 месяцев.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Постановка на учет в центр занятости, регистрация на «Работа в </a:t>
            </a:r>
          </a:p>
          <a:p>
            <a:r>
              <a:rPr lang="ru-RU" sz="1400" dirty="0">
                <a:solidFill>
                  <a:schemeClr val="tx1"/>
                </a:solidFill>
              </a:rPr>
              <a:t>России», осуществление поиска работы с последующим </a:t>
            </a:r>
          </a:p>
          <a:p>
            <a:r>
              <a:rPr lang="ru-RU" sz="1400" dirty="0">
                <a:solidFill>
                  <a:schemeClr val="tx1"/>
                </a:solidFill>
              </a:rPr>
              <a:t>з</a:t>
            </a:r>
            <a:r>
              <a:rPr lang="ru-RU" sz="1400" dirty="0" smtClean="0">
                <a:solidFill>
                  <a:schemeClr val="tx1"/>
                </a:solidFill>
              </a:rPr>
              <a:t>аключением </a:t>
            </a:r>
            <a:r>
              <a:rPr lang="ru-RU" sz="1400" dirty="0">
                <a:solidFill>
                  <a:schemeClr val="tx1"/>
                </a:solidFill>
              </a:rPr>
              <a:t>трудового договора, при необходимости получить </a:t>
            </a:r>
          </a:p>
          <a:p>
            <a:r>
              <a:rPr lang="ru-RU" sz="1400" dirty="0">
                <a:solidFill>
                  <a:schemeClr val="tx1"/>
                </a:solidFill>
              </a:rPr>
              <a:t>Профессиональное образование, стажировку </a:t>
            </a:r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>
            <a:off x="3348038" y="5661025"/>
            <a:ext cx="56165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200">
                <a:solidFill>
                  <a:schemeClr val="tx1"/>
                </a:solidFill>
              </a:rPr>
              <a:t>Не более 9 месяцев</a:t>
            </a:r>
          </a:p>
        </p:txBody>
      </p:sp>
      <p:sp>
        <p:nvSpPr>
          <p:cNvPr id="11273" name="AutoShape 10"/>
          <p:cNvSpPr>
            <a:spLocks noChangeArrowheads="1"/>
          </p:cNvSpPr>
          <p:nvPr/>
        </p:nvSpPr>
        <p:spPr bwMode="auto">
          <a:xfrm>
            <a:off x="3348038" y="6065838"/>
            <a:ext cx="5616575" cy="6032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Органы исполнительной власти субъектов РФ, осуществляющие полномочия 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в области содействия занятости населения, органы местного самоуправления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692275" y="2133600"/>
            <a:ext cx="1428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Мероприятие: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1619250" y="3429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Результат: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1403350" y="4221163"/>
            <a:ext cx="16637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Денежные</a:t>
            </a:r>
          </a:p>
          <a:p>
            <a:r>
              <a:rPr lang="ru-RU" sz="1400" b="1">
                <a:solidFill>
                  <a:schemeClr val="tx1"/>
                </a:solidFill>
              </a:rPr>
              <a:t>средства</a:t>
            </a:r>
          </a:p>
          <a:p>
            <a:r>
              <a:rPr lang="ru-RU" sz="1400" b="1">
                <a:solidFill>
                  <a:schemeClr val="tx1"/>
                </a:solidFill>
              </a:rPr>
              <a:t>на мероприятие:</a:t>
            </a: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1116013" y="5300663"/>
            <a:ext cx="1593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Срок контракта:</a:t>
            </a: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755650" y="6021388"/>
            <a:ext cx="15652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Ответственные</a:t>
            </a:r>
          </a:p>
          <a:p>
            <a:r>
              <a:rPr lang="ru-RU" sz="1400" b="1">
                <a:solidFill>
                  <a:schemeClr val="tx1"/>
                </a:solidFill>
              </a:rPr>
              <a:t> исполнители: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763713" y="260350"/>
            <a:ext cx="51847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276600" y="1989138"/>
            <a:ext cx="5616575" cy="503237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Осуществление индивидуальной 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предпринимательской деятельности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276600" y="2565400"/>
            <a:ext cx="5616575" cy="792163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>
                <a:solidFill>
                  <a:schemeClr val="tx1"/>
                </a:solidFill>
              </a:rPr>
              <a:t>Регистрация в качестве налогоплательщика налога</a:t>
            </a:r>
          </a:p>
          <a:p>
            <a:r>
              <a:rPr lang="ru-RU" sz="1400">
                <a:solidFill>
                  <a:schemeClr val="tx1"/>
                </a:solidFill>
              </a:rPr>
              <a:t> на профессиональный доход.</a:t>
            </a:r>
          </a:p>
          <a:p>
            <a:r>
              <a:rPr lang="ru-RU" sz="1400">
                <a:solidFill>
                  <a:schemeClr val="tx1"/>
                </a:solidFill>
              </a:rPr>
              <a:t>Повышение доходов по истечении срока действия социального</a:t>
            </a:r>
          </a:p>
          <a:p>
            <a:r>
              <a:rPr lang="ru-RU" sz="1400">
                <a:solidFill>
                  <a:schemeClr val="tx1"/>
                </a:solidFill>
              </a:rPr>
              <a:t> контракта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276600" y="4076700"/>
            <a:ext cx="5616575" cy="1439863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200">
                <a:solidFill>
                  <a:schemeClr val="tx1"/>
                </a:solidFill>
              </a:rPr>
              <a:t>Единовременная выплата до 250 000  рублей.</a:t>
            </a:r>
          </a:p>
          <a:p>
            <a:r>
              <a:rPr lang="ru-RU" sz="1200">
                <a:solidFill>
                  <a:schemeClr val="tx1"/>
                </a:solidFill>
              </a:rPr>
              <a:t>На постановку на учет в качестве ИП, но не более 5 процентов суммы, </a:t>
            </a:r>
          </a:p>
          <a:p>
            <a:r>
              <a:rPr lang="ru-RU" sz="1200">
                <a:solidFill>
                  <a:schemeClr val="tx1"/>
                </a:solidFill>
              </a:rPr>
              <a:t>приобретение основных средств (оборудования), </a:t>
            </a:r>
          </a:p>
          <a:p>
            <a:r>
              <a:rPr lang="ru-RU" sz="1200">
                <a:solidFill>
                  <a:schemeClr val="tx1"/>
                </a:solidFill>
              </a:rPr>
              <a:t>материально-производственных запасов, имущественных обязательств</a:t>
            </a:r>
          </a:p>
          <a:p>
            <a:r>
              <a:rPr lang="ru-RU" sz="1200">
                <a:solidFill>
                  <a:schemeClr val="tx1"/>
                </a:solidFill>
              </a:rPr>
              <a:t> на праве аренды, не более 15 процентов назначаемой выплаты, создание</a:t>
            </a:r>
          </a:p>
          <a:p>
            <a:r>
              <a:rPr lang="ru-RU" sz="1200">
                <a:solidFill>
                  <a:schemeClr val="tx1"/>
                </a:solidFill>
              </a:rPr>
              <a:t> и оснащение дополнительных мест  в размере не более 250 000 рублей.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348038" y="5661025"/>
            <a:ext cx="56165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200">
                <a:solidFill>
                  <a:schemeClr val="tx1"/>
                </a:solidFill>
              </a:rPr>
              <a:t>Не более 12 месяцев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348038" y="6065838"/>
            <a:ext cx="5616575" cy="6032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tx1"/>
                </a:solidFill>
              </a:rPr>
              <a:t>Органы, уполномоченные в сфере регулирования малого и среднего</a:t>
            </a:r>
          </a:p>
          <a:p>
            <a:pPr algn="ctr"/>
            <a:r>
              <a:rPr lang="ru-RU" sz="1200">
                <a:solidFill>
                  <a:schemeClr val="tx1"/>
                </a:solidFill>
              </a:rPr>
              <a:t>Предпринимательства, в сфере сельского хозяйства,</a:t>
            </a:r>
          </a:p>
          <a:p>
            <a:pPr algn="ctr"/>
            <a:r>
              <a:rPr lang="ru-RU" sz="1200">
                <a:solidFill>
                  <a:schemeClr val="tx1"/>
                </a:solidFill>
              </a:rPr>
              <a:t> органы местного самоуправления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92275" y="2133600"/>
            <a:ext cx="1428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Мероприятие: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5150" y="27813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Результат: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403350" y="4221163"/>
            <a:ext cx="16637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Денежные</a:t>
            </a:r>
          </a:p>
          <a:p>
            <a:r>
              <a:rPr lang="ru-RU" sz="1400" b="1">
                <a:solidFill>
                  <a:schemeClr val="tx1"/>
                </a:solidFill>
              </a:rPr>
              <a:t>средства</a:t>
            </a:r>
          </a:p>
          <a:p>
            <a:r>
              <a:rPr lang="ru-RU" sz="1400" b="1">
                <a:solidFill>
                  <a:schemeClr val="tx1"/>
                </a:solidFill>
              </a:rPr>
              <a:t>на мероприятие: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116013" y="5300663"/>
            <a:ext cx="1593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Срок контракта: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55650" y="6021388"/>
            <a:ext cx="15652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Ответственные</a:t>
            </a:r>
          </a:p>
          <a:p>
            <a:r>
              <a:rPr lang="ru-RU" sz="1400" b="1">
                <a:solidFill>
                  <a:schemeClr val="tx1"/>
                </a:solidFill>
              </a:rPr>
              <a:t> исполнители:</a:t>
            </a: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3276600" y="3573463"/>
            <a:ext cx="5616575" cy="35877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dirty="0">
                <a:solidFill>
                  <a:schemeClr val="tx1"/>
                </a:solidFill>
              </a:rPr>
              <a:t>Наличие регистрации в качестве ИП или </a:t>
            </a:r>
            <a:r>
              <a:rPr lang="ru-RU" sz="1400" dirty="0" err="1">
                <a:solidFill>
                  <a:schemeClr val="tx1"/>
                </a:solidFill>
              </a:rPr>
              <a:t>самозанятого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гражданина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39750" y="3573463"/>
            <a:ext cx="2574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Дополнительные условия: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692275" y="260350"/>
            <a:ext cx="52562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дминистрации Борисовского 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276600" y="1989138"/>
            <a:ext cx="5616575" cy="503237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Ведение личного подсобного хозяйства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3276600" y="2565400"/>
            <a:ext cx="5616575" cy="792163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>
                <a:solidFill>
                  <a:schemeClr val="tx1"/>
                </a:solidFill>
              </a:rPr>
              <a:t>Регистрация в качестве налогоплательщика налога</a:t>
            </a:r>
          </a:p>
          <a:p>
            <a:r>
              <a:rPr lang="ru-RU" sz="1400">
                <a:solidFill>
                  <a:schemeClr val="tx1"/>
                </a:solidFill>
              </a:rPr>
              <a:t> на профессиональный доход.</a:t>
            </a:r>
          </a:p>
          <a:p>
            <a:r>
              <a:rPr lang="ru-RU" sz="1400">
                <a:solidFill>
                  <a:schemeClr val="tx1"/>
                </a:solidFill>
              </a:rPr>
              <a:t>Повышение доходов по истечении срока действия социального</a:t>
            </a:r>
          </a:p>
          <a:p>
            <a:r>
              <a:rPr lang="ru-RU" sz="1400">
                <a:solidFill>
                  <a:schemeClr val="tx1"/>
                </a:solidFill>
              </a:rPr>
              <a:t> контракта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3276600" y="4221163"/>
            <a:ext cx="5616575" cy="129540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200" dirty="0">
                <a:solidFill>
                  <a:schemeClr val="tx1"/>
                </a:solidFill>
              </a:rPr>
              <a:t>До 100 000 рублей, в зависимости от сметы расходов, утвержденной </a:t>
            </a:r>
          </a:p>
          <a:p>
            <a:r>
              <a:rPr lang="ru-RU" sz="1200" dirty="0">
                <a:solidFill>
                  <a:schemeClr val="tx1"/>
                </a:solidFill>
              </a:rPr>
              <a:t>межведомственной комиссией, по мере наступления расходных обязательств.</a:t>
            </a:r>
          </a:p>
          <a:p>
            <a:r>
              <a:rPr lang="ru-RU" sz="1200" dirty="0">
                <a:solidFill>
                  <a:schemeClr val="tx1"/>
                </a:solidFill>
              </a:rPr>
              <a:t>Приобретение необходимых для веления ЛПХ товаров</a:t>
            </a:r>
          </a:p>
          <a:p>
            <a:r>
              <a:rPr lang="ru-RU" sz="1200" dirty="0">
                <a:solidFill>
                  <a:schemeClr val="tx1"/>
                </a:solidFill>
              </a:rPr>
              <a:t>Реализация сельскохозяйственной продукции</a:t>
            </a:r>
          </a:p>
          <a:p>
            <a:r>
              <a:rPr lang="ru-RU" sz="1200" dirty="0">
                <a:solidFill>
                  <a:schemeClr val="tx1"/>
                </a:solidFill>
              </a:rPr>
              <a:t>Осуществление ведения личного подсобного хозяйства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3348038" y="5661025"/>
            <a:ext cx="56165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200">
                <a:solidFill>
                  <a:schemeClr val="tx1"/>
                </a:solidFill>
              </a:rPr>
              <a:t>Не более 12 месяцев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348038" y="6065838"/>
            <a:ext cx="5616575" cy="6032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tx1"/>
                </a:solidFill>
              </a:rPr>
              <a:t>Органы, уполномоченные в сфере сельского хозяйства,</a:t>
            </a:r>
          </a:p>
          <a:p>
            <a:pPr algn="ctr"/>
            <a:r>
              <a:rPr lang="ru-RU" sz="1200">
                <a:solidFill>
                  <a:schemeClr val="tx1"/>
                </a:solidFill>
              </a:rPr>
              <a:t> органы местного самоуправления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692275" y="2133600"/>
            <a:ext cx="1428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Мероприятие: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835150" y="27813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Результат: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403350" y="4221163"/>
            <a:ext cx="16637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Денежные</a:t>
            </a:r>
          </a:p>
          <a:p>
            <a:r>
              <a:rPr lang="ru-RU" sz="1400" b="1">
                <a:solidFill>
                  <a:schemeClr val="tx1"/>
                </a:solidFill>
              </a:rPr>
              <a:t>средства</a:t>
            </a:r>
          </a:p>
          <a:p>
            <a:r>
              <a:rPr lang="ru-RU" sz="1400" b="1">
                <a:solidFill>
                  <a:schemeClr val="tx1"/>
                </a:solidFill>
              </a:rPr>
              <a:t>на мероприятие: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116013" y="5300663"/>
            <a:ext cx="1593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Срок контракта: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55650" y="6021388"/>
            <a:ext cx="15652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Ответственные</a:t>
            </a:r>
          </a:p>
          <a:p>
            <a:r>
              <a:rPr lang="ru-RU" sz="1400" b="1">
                <a:solidFill>
                  <a:schemeClr val="tx1"/>
                </a:solidFill>
              </a:rPr>
              <a:t> исполнители: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3276600" y="3573463"/>
            <a:ext cx="5616575" cy="503237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 dirty="0">
                <a:solidFill>
                  <a:schemeClr val="tx1"/>
                </a:solidFill>
              </a:rPr>
              <a:t>Наличие регистрации в качестве </a:t>
            </a:r>
            <a:r>
              <a:rPr lang="ru-RU" sz="1400" dirty="0" smtClean="0">
                <a:solidFill>
                  <a:schemeClr val="tx1"/>
                </a:solidFill>
              </a:rPr>
              <a:t>налогоплательщика на </a:t>
            </a:r>
            <a:r>
              <a:rPr lang="ru-RU" sz="1400" dirty="0" err="1" smtClean="0">
                <a:solidFill>
                  <a:schemeClr val="tx1"/>
                </a:solidFill>
              </a:rPr>
              <a:t>профессиональ</a:t>
            </a:r>
            <a:r>
              <a:rPr lang="ru-RU" sz="1400" dirty="0" smtClean="0">
                <a:solidFill>
                  <a:schemeClr val="tx1"/>
                </a:solidFill>
              </a:rPr>
              <a:t>-</a:t>
            </a:r>
          </a:p>
          <a:p>
            <a:r>
              <a:rPr lang="ru-RU" sz="1400" dirty="0" err="1">
                <a:solidFill>
                  <a:schemeClr val="tx1"/>
                </a:solidFill>
              </a:rPr>
              <a:t>н</a:t>
            </a:r>
            <a:r>
              <a:rPr lang="ru-RU" sz="1400" dirty="0" err="1" smtClean="0">
                <a:solidFill>
                  <a:schemeClr val="tx1"/>
                </a:solidFill>
              </a:rPr>
              <a:t>ый</a:t>
            </a:r>
            <a:r>
              <a:rPr lang="ru-RU" sz="1400" dirty="0" smtClean="0">
                <a:solidFill>
                  <a:schemeClr val="tx1"/>
                </a:solidFill>
              </a:rPr>
              <a:t> доход (</a:t>
            </a:r>
            <a:r>
              <a:rPr lang="ru-RU" sz="1400" dirty="0" err="1" smtClean="0">
                <a:solidFill>
                  <a:schemeClr val="tx1"/>
                </a:solidFill>
              </a:rPr>
              <a:t>самозанятым</a:t>
            </a:r>
            <a:r>
              <a:rPr lang="ru-RU" sz="1400" dirty="0" smtClean="0">
                <a:solidFill>
                  <a:schemeClr val="tx1"/>
                </a:solidFill>
              </a:rPr>
              <a:t>).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39750" y="3573463"/>
            <a:ext cx="2574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Дополнительные условия: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692275" y="260350"/>
            <a:ext cx="52562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дминистрации Борисовского 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276600" y="1989138"/>
            <a:ext cx="5616575" cy="503237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1"/>
                </a:solidFill>
              </a:rPr>
              <a:t>Осуществление иных мероприятий, направленных на</a:t>
            </a:r>
          </a:p>
          <a:p>
            <a:pPr algn="ctr"/>
            <a:r>
              <a:rPr lang="ru-RU" sz="1400" b="1">
                <a:solidFill>
                  <a:schemeClr val="tx1"/>
                </a:solidFill>
              </a:rPr>
              <a:t> преодоление трудной жизненной ситуации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276600" y="2924175"/>
            <a:ext cx="5616575" cy="792163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400">
                <a:solidFill>
                  <a:schemeClr val="tx1"/>
                </a:solidFill>
              </a:rPr>
              <a:t>Преодоление гражданином трудной жизненной ситуации</a:t>
            </a:r>
          </a:p>
          <a:p>
            <a:r>
              <a:rPr lang="ru-RU" sz="1400">
                <a:solidFill>
                  <a:schemeClr val="tx1"/>
                </a:solidFill>
              </a:rPr>
              <a:t> по истечении срока социального контракта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276600" y="4076700"/>
            <a:ext cx="5616575" cy="1439863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200">
                <a:solidFill>
                  <a:schemeClr val="tx1"/>
                </a:solidFill>
              </a:rPr>
              <a:t>В размере 10 265 рублей</a:t>
            </a:r>
          </a:p>
          <a:p>
            <a:r>
              <a:rPr lang="ru-RU" sz="1200">
                <a:solidFill>
                  <a:schemeClr val="tx1"/>
                </a:solidFill>
              </a:rPr>
              <a:t>Приобретение товаров первой необходимости, одежды, обуви, </a:t>
            </a:r>
          </a:p>
          <a:p>
            <a:r>
              <a:rPr lang="ru-RU" sz="1200">
                <a:solidFill>
                  <a:schemeClr val="tx1"/>
                </a:solidFill>
              </a:rPr>
              <a:t>лекарственных препаратов, товаров для ведения ЛПХ, лечение, </a:t>
            </a:r>
          </a:p>
          <a:p>
            <a:r>
              <a:rPr lang="ru-RU" sz="1200">
                <a:solidFill>
                  <a:schemeClr val="tx1"/>
                </a:solidFill>
              </a:rPr>
              <a:t>профилактический медицинский осмотр, ведение здорового образа жизни, </a:t>
            </a:r>
          </a:p>
          <a:p>
            <a:r>
              <a:rPr lang="ru-RU" sz="1200">
                <a:solidFill>
                  <a:schemeClr val="tx1"/>
                </a:solidFill>
              </a:rPr>
              <a:t>товары и услуги дошкольного и школьного образования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3348038" y="5661025"/>
            <a:ext cx="5616575" cy="288925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1200">
                <a:solidFill>
                  <a:schemeClr val="tx1"/>
                </a:solidFill>
              </a:rPr>
              <a:t>Не более 6месяцев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203575" y="6092825"/>
            <a:ext cx="5616575" cy="43180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tx1"/>
                </a:solidFill>
              </a:rPr>
              <a:t>Органы местного самоуправления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692275" y="2133600"/>
            <a:ext cx="1428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Мероприятие: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835150" y="27813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Результат: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403350" y="4221163"/>
            <a:ext cx="16637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Денежные</a:t>
            </a:r>
          </a:p>
          <a:p>
            <a:r>
              <a:rPr lang="ru-RU" sz="1400" b="1">
                <a:solidFill>
                  <a:schemeClr val="tx1"/>
                </a:solidFill>
              </a:rPr>
              <a:t>средства</a:t>
            </a:r>
          </a:p>
          <a:p>
            <a:r>
              <a:rPr lang="ru-RU" sz="1400" b="1">
                <a:solidFill>
                  <a:schemeClr val="tx1"/>
                </a:solidFill>
              </a:rPr>
              <a:t>на мероприятие: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116013" y="5300663"/>
            <a:ext cx="1593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Срок контракта: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55650" y="6021388"/>
            <a:ext cx="15652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chemeClr val="tx1"/>
                </a:solidFill>
              </a:rPr>
              <a:t>Ответственные</a:t>
            </a:r>
          </a:p>
          <a:p>
            <a:r>
              <a:rPr lang="ru-RU" sz="1400" b="1">
                <a:solidFill>
                  <a:schemeClr val="tx1"/>
                </a:solidFill>
              </a:rPr>
              <a:t> исполнители: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63713" y="260350"/>
            <a:ext cx="51847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населения</a:t>
            </a: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а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дминистрации Борисовского 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059113" y="1989138"/>
            <a:ext cx="5934075" cy="8318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 dirty="0">
                <a:solidFill>
                  <a:schemeClr val="tx1"/>
                </a:solidFill>
              </a:rPr>
              <a:t>Паспорт гражданина Российской Федерации или иной </a:t>
            </a:r>
          </a:p>
          <a:p>
            <a:r>
              <a:rPr lang="ru-RU" altLang="ru-RU" sz="1400" dirty="0">
                <a:solidFill>
                  <a:schemeClr val="tx1"/>
                </a:solidFill>
              </a:rPr>
              <a:t>документ, удостоверяющий личность всех членов семьи (гражданина);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033713" y="2935288"/>
            <a:ext cx="5930900" cy="8318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 dirty="0">
                <a:solidFill>
                  <a:schemeClr val="tx1"/>
                </a:solidFill>
              </a:rPr>
              <a:t>СНИЛС всех членов семьи;</a:t>
            </a:r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>
            <a:off x="3033713" y="3856038"/>
            <a:ext cx="5930900" cy="833437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>
                <a:solidFill>
                  <a:schemeClr val="tx1"/>
                </a:solidFill>
              </a:rPr>
              <a:t>Документы о степени родства и (или) свойства всех членов семьи</a:t>
            </a:r>
          </a:p>
          <a:p>
            <a:r>
              <a:rPr lang="ru-RU" altLang="ru-RU" sz="1400">
                <a:solidFill>
                  <a:schemeClr val="tx1"/>
                </a:solidFill>
              </a:rPr>
              <a:t> (свидетельство о рождении, свидетельство о заключении брака, </a:t>
            </a:r>
          </a:p>
          <a:p>
            <a:r>
              <a:rPr lang="ru-RU" altLang="ru-RU" sz="1400">
                <a:solidFill>
                  <a:schemeClr val="tx1"/>
                </a:solidFill>
              </a:rPr>
              <a:t>свидетельство о расторжении брака, либо свидетельство о перемене </a:t>
            </a:r>
          </a:p>
          <a:p>
            <a:r>
              <a:rPr lang="ru-RU" altLang="ru-RU" sz="1400">
                <a:solidFill>
                  <a:schemeClr val="tx1"/>
                </a:solidFill>
              </a:rPr>
              <a:t>фамилии, имени, отчества); </a:t>
            </a:r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>
            <a:off x="3032125" y="4887913"/>
            <a:ext cx="5930900" cy="8318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 dirty="0">
                <a:solidFill>
                  <a:schemeClr val="tx1"/>
                </a:solidFill>
              </a:rPr>
              <a:t>Справки о доходах всех членов семьи (гражданина) за три последних</a:t>
            </a:r>
          </a:p>
          <a:p>
            <a:r>
              <a:rPr lang="ru-RU" altLang="ru-RU" sz="1400" dirty="0">
                <a:solidFill>
                  <a:schemeClr val="tx1"/>
                </a:solidFill>
              </a:rPr>
              <a:t>календарных месяца, предшествующих месяцу подачи заявления;</a:t>
            </a:r>
          </a:p>
        </p:txBody>
      </p:sp>
      <p:sp>
        <p:nvSpPr>
          <p:cNvPr id="15369" name="AutoShape 6"/>
          <p:cNvSpPr>
            <a:spLocks noChangeArrowheads="1"/>
          </p:cNvSpPr>
          <p:nvPr/>
        </p:nvSpPr>
        <p:spPr bwMode="auto">
          <a:xfrm>
            <a:off x="3032125" y="5875338"/>
            <a:ext cx="5930900" cy="83185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 dirty="0">
                <a:solidFill>
                  <a:schemeClr val="tx1"/>
                </a:solidFill>
              </a:rPr>
              <a:t>Документ с указанием реквизитов счета гражданина, являющегося </a:t>
            </a:r>
          </a:p>
          <a:p>
            <a:r>
              <a:rPr lang="ru-RU" altLang="ru-RU" sz="1400" dirty="0">
                <a:solidFill>
                  <a:schemeClr val="tx1"/>
                </a:solidFill>
              </a:rPr>
              <a:t>заявителем, открытого в российской кредитной организации.</a:t>
            </a:r>
          </a:p>
        </p:txBody>
      </p:sp>
      <p:pic>
        <p:nvPicPr>
          <p:cNvPr id="15370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17888"/>
            <a:ext cx="2562225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331913" y="2119313"/>
            <a:ext cx="16700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eaLnBrk="0" hangingPunct="0"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eaLnBrk="0" hangingPunct="0"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eaLnBrk="0" hangingPunct="0"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eaLnBrk="0" hangingPunct="0"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9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ru-RU" sz="1600" b="1">
                <a:solidFill>
                  <a:schemeClr val="tx1"/>
                </a:solidFill>
              </a:rPr>
              <a:t>Необходимые </a:t>
            </a:r>
          </a:p>
          <a:p>
            <a:pPr defTabSz="914400">
              <a:buClrTx/>
              <a:buSzTx/>
              <a:buFontTx/>
              <a:buNone/>
            </a:pPr>
            <a:r>
              <a:rPr lang="ru-RU" sz="1600" b="1">
                <a:solidFill>
                  <a:schemeClr val="tx1"/>
                </a:solidFill>
              </a:rPr>
              <a:t>Документы: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9738"/>
            <a:ext cx="111125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460094"/>
            <a:ext cx="1073150" cy="131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63713" y="260350"/>
            <a:ext cx="51847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Управление социальной защиты </a:t>
            </a: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населения администрации 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  <a:p>
            <a:pPr algn="ctr" defTabSz="914400">
              <a:lnSpc>
                <a:spcPct val="80000"/>
              </a:lnSpc>
              <a:spcBef>
                <a:spcPts val="400"/>
              </a:spcBef>
              <a:buClrTx/>
              <a:buSzPct val="7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700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Борисовского района</a:t>
            </a:r>
            <a:endParaRPr lang="ru-RU" altLang="ru-RU" sz="17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16389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2022475"/>
            <a:ext cx="12700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3203575" y="2349500"/>
            <a:ext cx="4392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800" b="1">
                <a:solidFill>
                  <a:schemeClr val="tx1"/>
                </a:solidFill>
                <a:latin typeface="Arial" charset="0"/>
              </a:rPr>
              <a:t>Этапы заключения социального контракта</a:t>
            </a:r>
            <a:endParaRPr lang="ru-RU" sz="1800" b="1">
              <a:latin typeface="Arial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1544638" y="3344863"/>
            <a:ext cx="7402512" cy="609600"/>
          </a:xfrm>
          <a:prstGeom prst="roundRect">
            <a:avLst>
              <a:gd name="adj" fmla="val 16667"/>
            </a:avLst>
          </a:prstGeom>
          <a:solidFill>
            <a:srgbClr val="008080">
              <a:alpha val="12157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1400">
                <a:solidFill>
                  <a:schemeClr val="tx1"/>
                </a:solidFill>
              </a:rPr>
              <a:t>Обращение семьи (гражданина) с заявлением и пакетом документов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042988" y="4041775"/>
            <a:ext cx="7904162" cy="2555875"/>
          </a:xfrm>
          <a:prstGeom prst="roundRect">
            <a:avLst>
              <a:gd name="adj" fmla="val 16667"/>
            </a:avLst>
          </a:prstGeom>
          <a:solidFill>
            <a:srgbClr val="008080">
              <a:alpha val="12000"/>
            </a:srgbClr>
          </a:solidFill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1400" b="1" u="sng" dirty="0">
                <a:solidFill>
                  <a:schemeClr val="tx1"/>
                </a:solidFill>
                <a:cs typeface="Arial" panose="020B0604020202020204" pitchFamily="34" charset="0"/>
              </a:rPr>
              <a:t>Управление социальной защиты населения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Рассматривает заявление с пакетом документов исходя из даты регистрации заявления,</a:t>
            </a:r>
          </a:p>
          <a:p>
            <a:pPr>
              <a:defRPr/>
            </a:pP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 но не более 10 рабочих дней со дня поступления заявления.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Проводит проверку предоставленных заявителем сведений, путем межведомственного </a:t>
            </a:r>
          </a:p>
          <a:p>
            <a:pPr>
              <a:defRPr/>
            </a:pP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взаимодействия, комиссионное обследование материально-бытового положения</a:t>
            </a:r>
          </a:p>
          <a:p>
            <a:pPr>
              <a:defRPr/>
            </a:pP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заявителя и его семьи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Уведомляет заявителя о предварительном решении - в течении 10 рабочих дней со дня </a:t>
            </a:r>
          </a:p>
          <a:p>
            <a:pPr>
              <a:defRPr/>
            </a:pP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поступления заявления, и в течение 30 рабочих дней – уведомляет заявителя о принятом</a:t>
            </a:r>
          </a:p>
          <a:p>
            <a:pPr>
              <a:defRPr/>
            </a:pPr>
            <a:r>
              <a:rPr lang="ru-RU" alt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итоговом решении.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971550" y="3429000"/>
            <a:ext cx="431800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трелка вниз 4"/>
          <p:cNvSpPr/>
          <p:nvPr/>
        </p:nvSpPr>
        <p:spPr>
          <a:xfrm>
            <a:off x="971550" y="3429000"/>
            <a:ext cx="431800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26410</TotalTime>
  <Words>1546</Words>
  <Application>Microsoft Office PowerPoint</Application>
  <PresentationFormat>Экран (4:3)</PresentationFormat>
  <Paragraphs>377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Оформление по умолчанию</vt:lpstr>
      <vt:lpstr>4_Оформление по умолчанию</vt:lpstr>
      <vt:lpstr>5_Оформление по умолчанию</vt:lpstr>
      <vt:lpstr>7_Оформление по умолчанию</vt:lpstr>
      <vt:lpstr>11_Оформление по умолчанию</vt:lpstr>
      <vt:lpstr>Затмение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User</cp:lastModifiedBy>
  <cp:revision>961</cp:revision>
  <cp:lastPrinted>2015-09-04T13:48:31Z</cp:lastPrinted>
  <dcterms:created xsi:type="dcterms:W3CDTF">2010-02-20T13:06:54Z</dcterms:created>
  <dcterms:modified xsi:type="dcterms:W3CDTF">2021-04-05T12:45:12Z</dcterms:modified>
</cp:coreProperties>
</file>